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57" r:id="rId4"/>
    <p:sldId id="259" r:id="rId5"/>
    <p:sldId id="261" r:id="rId6"/>
    <p:sldId id="258" r:id="rId7"/>
    <p:sldId id="267" r:id="rId8"/>
    <p:sldId id="265" r:id="rId9"/>
    <p:sldId id="269" r:id="rId10"/>
    <p:sldId id="272" r:id="rId11"/>
    <p:sldId id="270" r:id="rId12"/>
    <p:sldId id="271" r:id="rId13"/>
    <p:sldId id="268" r:id="rId14"/>
    <p:sldId id="262" r:id="rId15"/>
    <p:sldId id="263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11" autoAdjust="0"/>
  </p:normalViewPr>
  <p:slideViewPr>
    <p:cSldViewPr>
      <p:cViewPr>
        <p:scale>
          <a:sx n="107" d="100"/>
          <a:sy n="107" d="100"/>
        </p:scale>
        <p:origin x="-173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78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D4532-06E6-41D1-9B01-A9BBCBF84EA4}" type="datetimeFigureOut">
              <a:rPr lang="en-US" smtClean="0"/>
              <a:pPr/>
              <a:t>12/4/2015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4DB3F-86A9-4140-B705-098B66A032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41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9BBB8-96FF-41D5-9A60-2959036AE265}" type="datetimeFigureOut">
              <a:rPr lang="en-US" smtClean="0"/>
              <a:pPr/>
              <a:t>12/4/2015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78678-88A4-4BE9-BB45-C5BDA72D9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ide Templates33.jpg"/>
          <p:cNvPicPr>
            <a:picLocks noChangeAspect="1"/>
          </p:cNvPicPr>
          <p:nvPr userDrawn="1"/>
        </p:nvPicPr>
        <p:blipFill>
          <a:blip r:embed="rId2" cstate="print"/>
          <a:srcRect t="1078" b="186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200" y="762000"/>
            <a:ext cx="5867400" cy="533400"/>
          </a:xfrm>
        </p:spPr>
        <p:txBody>
          <a:bodyPr>
            <a:normAutofit/>
          </a:bodyPr>
          <a:lstStyle>
            <a:lvl1pPr marL="0" indent="0" algn="l">
              <a:buNone/>
              <a:defRPr sz="2800" i="1"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Optional subtitle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124200" y="4648200"/>
            <a:ext cx="3962400" cy="457200"/>
          </a:xfrm>
        </p:spPr>
        <p:txBody>
          <a:bodyPr>
            <a:noAutofit/>
          </a:bodyPr>
          <a:lstStyle>
            <a:lvl1pPr>
              <a:buNone/>
              <a:defRPr sz="2000" i="1"/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3124200" y="2743200"/>
            <a:ext cx="6019800" cy="533400"/>
          </a:xfrm>
        </p:spPr>
        <p:txBody>
          <a:bodyPr/>
          <a:lstStyle>
            <a:lvl1pPr>
              <a:buNone/>
              <a:defRPr b="1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Specific Title/Session Name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3352800"/>
            <a:ext cx="6019800" cy="533400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Speaker name, credentials</a:t>
            </a:r>
            <a:endParaRPr lang="en-US" dirty="0"/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3886200"/>
            <a:ext cx="6019800" cy="533400"/>
          </a:xfrm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Location or speaker organization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76200" y="0"/>
            <a:ext cx="7696200" cy="685800"/>
          </a:xfrm>
        </p:spPr>
        <p:txBody>
          <a:bodyPr>
            <a:normAutofit/>
          </a:bodyPr>
          <a:lstStyle>
            <a:lvl1pPr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Presentation/Conference Title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76200" y="6172200"/>
            <a:ext cx="5943600" cy="304800"/>
          </a:xfrm>
        </p:spPr>
        <p:txBody>
          <a:bodyPr>
            <a:noAutofit/>
          </a:bodyPr>
          <a:lstStyle>
            <a:lvl1pPr>
              <a:buNone/>
              <a:defRPr sz="1600" i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sz="1600" dirty="0" smtClean="0"/>
              <a:t>Optional tagline, disclaimer, contributors, etc.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3434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953000"/>
            <a:ext cx="5486400" cy="533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 Templates_Page_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131618"/>
            <a:ext cx="9144000" cy="706581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792288" y="3429000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eby.000\Desktop\ACL\PowerPointTitleSlideConcepts_Noimage_Page_3.png"/>
          <p:cNvPicPr>
            <a:picLocks noChangeAspect="1" noChangeArrowheads="1"/>
          </p:cNvPicPr>
          <p:nvPr userDrawn="1"/>
        </p:nvPicPr>
        <p:blipFill>
          <a:blip r:embed="rId2" cstate="print"/>
          <a:srcRect l="1667" t="32353" r="43333" b="31274"/>
          <a:stretch>
            <a:fillRect/>
          </a:stretch>
        </p:blipFill>
        <p:spPr bwMode="auto">
          <a:xfrm rot="10800000">
            <a:off x="5386332" y="4937760"/>
            <a:ext cx="3757667" cy="1920240"/>
          </a:xfrm>
          <a:prstGeom prst="rect">
            <a:avLst/>
          </a:prstGeom>
          <a:noFill/>
        </p:spPr>
      </p:pic>
      <p:pic>
        <p:nvPicPr>
          <p:cNvPr id="5" name="Picture 2" descr="C:\Users\ceby.000\Desktop\ACL\PowerPointTitleSlideConcepts_Noimage_Page_3.png"/>
          <p:cNvPicPr>
            <a:picLocks noChangeAspect="1" noChangeArrowheads="1"/>
          </p:cNvPicPr>
          <p:nvPr userDrawn="1"/>
        </p:nvPicPr>
        <p:blipFill>
          <a:blip r:embed="rId2" cstate="print"/>
          <a:srcRect l="1667" t="32353" r="43333" b="31274"/>
          <a:stretch>
            <a:fillRect/>
          </a:stretch>
        </p:blipFill>
        <p:spPr bwMode="auto">
          <a:xfrm>
            <a:off x="1" y="0"/>
            <a:ext cx="3757667" cy="1920240"/>
          </a:xfrm>
          <a:prstGeom prst="rect">
            <a:avLst/>
          </a:prstGeom>
          <a:noFill/>
        </p:spPr>
      </p:pic>
      <p:pic>
        <p:nvPicPr>
          <p:cNvPr id="6" name="Picture 2" descr="C:\Users\ceby.000\Desktop\ACL\PowerPointTitleSlideConcepts_Noimage_Page_2.png"/>
          <p:cNvPicPr>
            <a:picLocks noChangeAspect="1" noChangeArrowheads="1"/>
          </p:cNvPicPr>
          <p:nvPr userDrawn="1"/>
        </p:nvPicPr>
        <p:blipFill>
          <a:blip r:embed="rId3" cstate="print"/>
          <a:srcRect l="68333" b="85980"/>
          <a:stretch>
            <a:fillRect/>
          </a:stretch>
        </p:blipFill>
        <p:spPr bwMode="auto">
          <a:xfrm>
            <a:off x="152400" y="6050280"/>
            <a:ext cx="2138290" cy="731520"/>
          </a:xfrm>
          <a:prstGeom prst="rect">
            <a:avLst/>
          </a:prstGeom>
          <a:noFill/>
        </p:spPr>
      </p:pic>
      <p:sp>
        <p:nvSpPr>
          <p:cNvPr id="1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371600" y="4191000"/>
            <a:ext cx="6400800" cy="457200"/>
          </a:xfrm>
        </p:spPr>
        <p:txBody>
          <a:bodyPr>
            <a:noAutofit/>
          </a:bodyPr>
          <a:lstStyle>
            <a:lvl1pPr algn="ctr">
              <a:buNone/>
              <a:defRPr sz="2000" i="1"/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>
          <a:xfrm>
            <a:off x="457200" y="1371600"/>
            <a:ext cx="8229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Presentation/Conference 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133600"/>
            <a:ext cx="8229600" cy="609600"/>
          </a:xfrm>
        </p:spPr>
        <p:txBody>
          <a:bodyPr/>
          <a:lstStyle>
            <a:lvl1pPr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Subtitle or session name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3352800"/>
            <a:ext cx="8229600" cy="609600"/>
          </a:xfrm>
        </p:spPr>
        <p:txBody>
          <a:bodyPr/>
          <a:lstStyle>
            <a:lvl1pPr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Location or speaker organization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2743200"/>
            <a:ext cx="8229600" cy="609600"/>
          </a:xfrm>
        </p:spPr>
        <p:txBody>
          <a:bodyPr/>
          <a:lstStyle>
            <a:lvl1pPr algn="ctr">
              <a:buNone/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Speaker name, credentials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lide Templates32.jpg"/>
          <p:cNvPicPr>
            <a:picLocks noChangeAspect="1"/>
          </p:cNvPicPr>
          <p:nvPr userDrawn="1"/>
        </p:nvPicPr>
        <p:blipFill>
          <a:blip r:embed="rId2" cstate="print"/>
          <a:srcRect b="294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4648200"/>
            <a:ext cx="4953000" cy="5334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Speaker name, credentials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" y="5257800"/>
            <a:ext cx="6248400" cy="457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Location or speaker organization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715000"/>
            <a:ext cx="4953000" cy="457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" y="1524000"/>
            <a:ext cx="5791200" cy="685800"/>
          </a:xfrm>
        </p:spPr>
        <p:txBody>
          <a:bodyPr>
            <a:normAutofit/>
          </a:bodyPr>
          <a:lstStyle>
            <a:lvl1pPr>
              <a:buNone/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Presentation Title or Topic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152400" y="2209800"/>
            <a:ext cx="4953000" cy="533400"/>
          </a:xfrm>
        </p:spPr>
        <p:txBody>
          <a:bodyPr>
            <a:normAutofit/>
          </a:bodyPr>
          <a:lstStyle>
            <a:lvl1pPr>
              <a:buNone/>
              <a:defRPr sz="2800" i="1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Optional sub-line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52400" y="6400800"/>
            <a:ext cx="8839200" cy="381000"/>
          </a:xfrm>
        </p:spPr>
        <p:txBody>
          <a:bodyPr>
            <a:normAutofit/>
          </a:bodyPr>
          <a:lstStyle>
            <a:lvl1pPr>
              <a:buNone/>
              <a:defRPr sz="18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Optional tagline, disclaimer, contributors, etc.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eneral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29125"/>
            <a:ext cx="7772400" cy="1057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289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lumns (no subhead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38600"/>
          </a:xfrm>
        </p:spPr>
        <p:txBody>
          <a:bodyPr/>
          <a:lstStyle>
            <a:lvl1pPr marL="228600" indent="-22860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038600"/>
          </a:xfrm>
        </p:spPr>
        <p:txBody>
          <a:bodyPr/>
          <a:lstStyle>
            <a:lvl1pPr marL="228600" indent="-22860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lumns (w/ subhead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40125"/>
          </a:xfrm>
        </p:spPr>
        <p:txBody>
          <a:bodyPr/>
          <a:lstStyle>
            <a:lvl1pPr marL="228600" indent="-2286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40125"/>
          </a:xfrm>
        </p:spPr>
        <p:txBody>
          <a:bodyPr/>
          <a:lstStyle>
            <a:lvl1pPr marL="228600" indent="-2286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2411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 Templates_Page_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317374"/>
            <a:ext cx="9144000" cy="16168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18150"/>
          </a:xfrm>
        </p:spPr>
        <p:txBody>
          <a:bodyPr/>
          <a:lstStyle>
            <a:lvl1pPr marL="228600" indent="-22860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phillips@acl.hhs.gov" TargetMode="External"/><Relationship Id="rId2" Type="http://schemas.openxmlformats.org/officeDocument/2006/relationships/hyperlink" Target="mailto:aclinfo@acl.hhs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l.gov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giving.org/wp-content/uploads/2015/05/2015_CaregivingintheUS_Executive-Summary-June-4_WEB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rp.org/content/dam/aarp/research/public_policy_institute/health/home-alone-family-caregivers-providing-complex-chronic-care-rev-AARP-ppi-health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rp.org/content/dam/aarp/ppi/2015/valuing-the-invaluable-2015-update-new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aregiving.org/wp-content/uploads/2015/05/2015_CaregivingintheUS_Executive-Summary-June-4_WEB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l.gov/Site_Utilities/Standard_External_Disclaimer.aspx?redirection=http://archrespite.org/respitelocator" TargetMode="External"/><Relationship Id="rId2" Type="http://schemas.openxmlformats.org/officeDocument/2006/relationships/hyperlink" Target="http://www.eldercare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l.gov/Site_Utilities/Disclaimer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Edwin Walker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Deputy Assistant Secretary for Aging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95300" y="18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529B"/>
                </a:solidFill>
              </a:rPr>
              <a:t>Additional Information: </a:t>
            </a:r>
            <a:br>
              <a:rPr lang="en-US" sz="4000" dirty="0" smtClean="0">
                <a:solidFill>
                  <a:srgbClr val="00529B"/>
                </a:solidFill>
              </a:rPr>
            </a:br>
            <a:r>
              <a:rPr lang="en-US" sz="4000" dirty="0" smtClean="0">
                <a:solidFill>
                  <a:srgbClr val="00529B"/>
                </a:solidFill>
              </a:rPr>
              <a:t>Contacts for Reporters</a:t>
            </a:r>
            <a:endParaRPr lang="en-US" sz="4000" dirty="0">
              <a:solidFill>
                <a:srgbClr val="0052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45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763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ACL can help you with…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371600"/>
            <a:ext cx="8458200" cy="4800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…stories on issues affecting older adults, people with disabilities, and the families and caregivers of both. Contact us when you need info about:</a:t>
            </a:r>
          </a:p>
          <a:p>
            <a:r>
              <a:rPr lang="en-US" sz="1800" dirty="0" smtClean="0"/>
              <a:t>Changing landscape for older adults – nursing homes and assisted living facilities are not inevitable</a:t>
            </a:r>
          </a:p>
          <a:p>
            <a:r>
              <a:rPr lang="en-US" sz="1800" dirty="0" smtClean="0"/>
              <a:t>Home- and community-based services that help people live independently </a:t>
            </a:r>
          </a:p>
          <a:p>
            <a:r>
              <a:rPr lang="en-US" sz="1800" dirty="0" smtClean="0"/>
              <a:t>Challenges to community living  for older adults and people with disabilities</a:t>
            </a:r>
          </a:p>
          <a:p>
            <a:pPr marL="228600" lvl="1" indent="-228600">
              <a:buClr>
                <a:schemeClr val="tx2"/>
              </a:buClr>
              <a:buFont typeface="Arial" pitchFamily="34" charset="0"/>
              <a:buChar char="•"/>
            </a:pPr>
            <a:r>
              <a:rPr lang="en-US" sz="1800" dirty="0"/>
              <a:t>Healthy aging strategies/programs, including nutrition, brain health, falls prevention, chronic disease self-management and </a:t>
            </a:r>
            <a:r>
              <a:rPr lang="en-US" sz="1800" dirty="0" smtClean="0"/>
              <a:t>others</a:t>
            </a:r>
          </a:p>
          <a:p>
            <a:pPr marL="228600" lvl="1" indent="-228600">
              <a:buClr>
                <a:schemeClr val="tx2"/>
              </a:buClr>
              <a:buFont typeface="Arial" pitchFamily="34" charset="0"/>
              <a:buChar char="•"/>
            </a:pPr>
            <a:r>
              <a:rPr lang="en-US" sz="1800" dirty="0" smtClean="0"/>
              <a:t>Assistive technology </a:t>
            </a:r>
            <a:endParaRPr lang="en-US" sz="1800" dirty="0"/>
          </a:p>
          <a:p>
            <a:r>
              <a:rPr lang="en-US" sz="1800" dirty="0" smtClean="0"/>
              <a:t>Particular challenges for people in rural and tribal areas</a:t>
            </a:r>
          </a:p>
          <a:p>
            <a:r>
              <a:rPr lang="en-US" sz="1800" dirty="0" smtClean="0"/>
              <a:t>Preserving people’s right to self-determination: person-centered planning, impact of Olmstead, the “settings rule,” supported decision making, etc.</a:t>
            </a:r>
          </a:p>
          <a:p>
            <a:r>
              <a:rPr lang="en-US" sz="1800" dirty="0" smtClean="0"/>
              <a:t>Inclusion and integration; integrated competitive employment</a:t>
            </a:r>
          </a:p>
          <a:p>
            <a:r>
              <a:rPr lang="en-US" sz="1800" dirty="0" smtClean="0"/>
              <a:t>Elder abuse and efforts to prevent it</a:t>
            </a:r>
          </a:p>
          <a:p>
            <a:r>
              <a:rPr lang="en-US" sz="1800" dirty="0" smtClean="0"/>
              <a:t>Research and development to improve support for people with disabilities and older adults</a:t>
            </a:r>
          </a:p>
          <a:p>
            <a:r>
              <a:rPr lang="en-US" sz="1800" dirty="0" smtClean="0"/>
              <a:t>Increasing cultural competency and diversity programs in our programs and networks</a:t>
            </a:r>
          </a:p>
          <a:p>
            <a:r>
              <a:rPr lang="en-US" sz="1800" dirty="0" smtClean="0"/>
              <a:t>Special observances: Older Americans Month, Autism Awareness Month, National Disability Employment Awareness Month, World Elder Abuse Awareness Day, National Caregiver Month, etc. </a:t>
            </a:r>
          </a:p>
          <a:p>
            <a:r>
              <a:rPr lang="en-US" sz="1800" dirty="0" smtClean="0"/>
              <a:t>Anything else related to aging, disability (physical, intellectual, developmental, and sensor) and/or community living.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79050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763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reach us: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371600"/>
            <a:ext cx="8305800" cy="4572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ACL Public Affairs</a:t>
            </a:r>
          </a:p>
          <a:p>
            <a:pPr marL="0" indent="0">
              <a:buNone/>
            </a:pPr>
            <a:r>
              <a:rPr lang="en-US" sz="1800" dirty="0" smtClean="0"/>
              <a:t>Telephone:  (202) 401-4634, option 2</a:t>
            </a:r>
          </a:p>
          <a:p>
            <a:pPr marL="0" indent="0">
              <a:buNone/>
            </a:pPr>
            <a:r>
              <a:rPr lang="en-US" sz="1800" dirty="0" smtClean="0"/>
              <a:t>Email: </a:t>
            </a:r>
            <a:r>
              <a:rPr lang="en-US" sz="1800" dirty="0" smtClean="0">
                <a:hlinkClick r:id="rId2"/>
              </a:rPr>
              <a:t>aclinfo@acl.hhs.gov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ACL Director of External Affairs</a:t>
            </a:r>
          </a:p>
          <a:p>
            <a:pPr marL="0" indent="0">
              <a:buNone/>
            </a:pPr>
            <a:r>
              <a:rPr lang="en-US" sz="1800" dirty="0" smtClean="0"/>
              <a:t>Christine Phillips</a:t>
            </a:r>
          </a:p>
          <a:p>
            <a:pPr marL="0" indent="0">
              <a:buNone/>
            </a:pPr>
            <a:r>
              <a:rPr lang="en-US" sz="1800" dirty="0" smtClean="0"/>
              <a:t>Office</a:t>
            </a:r>
            <a:r>
              <a:rPr lang="en-US" sz="1800" dirty="0"/>
              <a:t>: </a:t>
            </a:r>
            <a:r>
              <a:rPr lang="en-US" sz="1800" dirty="0" smtClean="0"/>
              <a:t>202- 795-7419 (effective 12/7/15)</a:t>
            </a:r>
          </a:p>
          <a:p>
            <a:pPr marL="0" indent="0">
              <a:buNone/>
            </a:pPr>
            <a:r>
              <a:rPr lang="en-US" sz="1800" dirty="0" smtClean="0"/>
              <a:t>Cell: 703-254-3645</a:t>
            </a:r>
          </a:p>
          <a:p>
            <a:pPr marL="0" indent="0">
              <a:buNone/>
            </a:pPr>
            <a:r>
              <a:rPr lang="en-US" sz="1800" dirty="0" smtClean="0"/>
              <a:t>Email: </a:t>
            </a:r>
            <a:r>
              <a:rPr lang="en-US" sz="1800" dirty="0" smtClean="0">
                <a:hlinkClick r:id="rId3"/>
              </a:rPr>
              <a:t>christine.phillips@acl.hhs.gov</a:t>
            </a:r>
            <a:r>
              <a:rPr lang="en-US" sz="1800" dirty="0" smtClean="0"/>
              <a:t> (please copy </a:t>
            </a:r>
            <a:r>
              <a:rPr lang="en-US" sz="1800" dirty="0" smtClean="0">
                <a:hlinkClick r:id="rId2"/>
              </a:rPr>
              <a:t>aclinfo@acl.hhs.gov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ACL’s Website</a:t>
            </a:r>
          </a:p>
          <a:p>
            <a:pPr marL="0" indent="0">
              <a:buNone/>
            </a:pPr>
            <a:r>
              <a:rPr lang="en-US" sz="1800" dirty="0" smtClean="0">
                <a:hlinkClick r:id="rId4"/>
              </a:rPr>
              <a:t>www.acl.gov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(New site coming soon)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2268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953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529B"/>
                </a:solidFill>
              </a:rPr>
              <a:t>Additional Information: ACL Programs</a:t>
            </a:r>
            <a:endParaRPr lang="en-US" sz="4000" dirty="0">
              <a:solidFill>
                <a:srgbClr val="0052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05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460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529B"/>
                </a:solidFill>
              </a:rPr>
              <a:t>About ACL’s</a:t>
            </a:r>
            <a:br>
              <a:rPr lang="en-US" sz="4000" dirty="0" smtClean="0">
                <a:solidFill>
                  <a:srgbClr val="00529B"/>
                </a:solidFill>
              </a:rPr>
            </a:br>
            <a:r>
              <a:rPr lang="en-US" sz="4000" dirty="0" smtClean="0">
                <a:solidFill>
                  <a:srgbClr val="00529B"/>
                </a:solidFill>
              </a:rPr>
              <a:t>National Family Caregiver Support Program</a:t>
            </a:r>
            <a:endParaRPr lang="en-US" sz="4000" dirty="0">
              <a:solidFill>
                <a:srgbClr val="00529B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7"/>
          <p:cNvSpPr txBox="1">
            <a:spLocks/>
          </p:cNvSpPr>
          <p:nvPr/>
        </p:nvSpPr>
        <p:spPr>
          <a:xfrm>
            <a:off x="259976" y="1493836"/>
            <a:ext cx="8579224" cy="475456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Created under the 2000 Reauthorization of the OAA (III E)</a:t>
            </a:r>
          </a:p>
          <a:p>
            <a:r>
              <a:rPr lang="en-US" sz="2000" dirty="0" smtClean="0"/>
              <a:t>Builds on early state efforts to support families and targeted efforts under the OAA</a:t>
            </a:r>
          </a:p>
          <a:p>
            <a:r>
              <a:rPr lang="en-US" sz="2000" dirty="0" smtClean="0"/>
              <a:t>Focuses on the Family Caregiver as the client</a:t>
            </a:r>
          </a:p>
          <a:p>
            <a:r>
              <a:rPr lang="en-US" sz="2000" dirty="0" smtClean="0"/>
              <a:t>General provisions of Title III apply</a:t>
            </a:r>
          </a:p>
          <a:p>
            <a:pPr lvl="1"/>
            <a:r>
              <a:rPr lang="en-US" sz="2000" dirty="0" smtClean="0"/>
              <a:t>Formula-based funds dispersal (70+ population)</a:t>
            </a:r>
          </a:p>
          <a:p>
            <a:pPr lvl="1"/>
            <a:r>
              <a:rPr lang="en-US" sz="2000" dirty="0" smtClean="0"/>
              <a:t>Aging Services Network of SUA, AAA, LSPs</a:t>
            </a:r>
          </a:p>
          <a:p>
            <a:r>
              <a:rPr lang="en-US" sz="2000" dirty="0" smtClean="0"/>
              <a:t>Required Services: Information; assistance; education, counseling and support groups; respite; and supplemental services</a:t>
            </a:r>
          </a:p>
          <a:p>
            <a:r>
              <a:rPr lang="en-US" sz="2200" dirty="0" smtClean="0"/>
              <a:t>2006 amendments expand eligibility</a:t>
            </a:r>
          </a:p>
          <a:p>
            <a:pPr lvl="1"/>
            <a:r>
              <a:rPr lang="en-US" sz="2100" dirty="0"/>
              <a:t>Care Recipients with Alzheimer’s Disease of any age</a:t>
            </a:r>
          </a:p>
          <a:p>
            <a:pPr lvl="1"/>
            <a:r>
              <a:rPr lang="en-US" sz="2100" dirty="0"/>
              <a:t>Lowered age for grandparents/other relatives to 55</a:t>
            </a:r>
          </a:p>
          <a:p>
            <a:pPr lvl="1"/>
            <a:r>
              <a:rPr lang="en-US" sz="2100" dirty="0"/>
              <a:t>Inclusion of older caregivers (55+) of individuals with disabilities (18-59)</a:t>
            </a:r>
          </a:p>
          <a:p>
            <a:r>
              <a:rPr lang="en-US" sz="2100" dirty="0" smtClean="0"/>
              <a:t>Funding</a:t>
            </a:r>
            <a:endParaRPr lang="en-US" sz="2100" dirty="0"/>
          </a:p>
          <a:p>
            <a:pPr lvl="1"/>
            <a:r>
              <a:rPr lang="en-US" sz="1700" dirty="0"/>
              <a:t>FY 2015 - $151 million (including Title VI C)</a:t>
            </a:r>
          </a:p>
          <a:p>
            <a:pPr lvl="1"/>
            <a:r>
              <a:rPr lang="en-US" sz="1700" dirty="0"/>
              <a:t>FY 2016 (request) - $172 </a:t>
            </a:r>
            <a:r>
              <a:rPr lang="en-US" sz="1700" dirty="0" smtClean="0"/>
              <a:t>million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240099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346075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529B"/>
                </a:solidFill>
              </a:rPr>
              <a:t>National Family Caregiver </a:t>
            </a:r>
            <a:br>
              <a:rPr lang="en-US" sz="4000" dirty="0" smtClean="0">
                <a:solidFill>
                  <a:srgbClr val="00529B"/>
                </a:solidFill>
              </a:rPr>
            </a:br>
            <a:r>
              <a:rPr lang="en-US" sz="4000" dirty="0" smtClean="0">
                <a:solidFill>
                  <a:srgbClr val="00529B"/>
                </a:solidFill>
              </a:rPr>
              <a:t>Support Program - 2013</a:t>
            </a:r>
            <a:endParaRPr lang="en-US" sz="4000" dirty="0">
              <a:solidFill>
                <a:srgbClr val="00529B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7"/>
          <p:cNvSpPr txBox="1">
            <a:spLocks/>
          </p:cNvSpPr>
          <p:nvPr/>
        </p:nvSpPr>
        <p:spPr>
          <a:xfrm>
            <a:off x="304800" y="1600200"/>
            <a:ext cx="8610600" cy="4495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Outputs </a:t>
            </a:r>
          </a:p>
          <a:p>
            <a:pPr lvl="1"/>
            <a:r>
              <a:rPr lang="en-US" sz="2100" dirty="0"/>
              <a:t>Access Assistance - 933,000 contacts/779,000 caregivers</a:t>
            </a:r>
          </a:p>
          <a:p>
            <a:pPr lvl="1"/>
            <a:r>
              <a:rPr lang="en-US" sz="2100" dirty="0"/>
              <a:t>Respite – 5.6 million hours/60,000 caregivers</a:t>
            </a:r>
          </a:p>
          <a:p>
            <a:pPr lvl="1"/>
            <a:r>
              <a:rPr lang="en-US" sz="2100" dirty="0"/>
              <a:t>Counseling – 418,000 hours/117,000 caregivers</a:t>
            </a:r>
          </a:p>
          <a:p>
            <a:r>
              <a:rPr lang="en-US" sz="2800" dirty="0" smtClean="0"/>
              <a:t>Outcomes</a:t>
            </a:r>
            <a:r>
              <a:rPr lang="en-US" sz="2800" b="1" dirty="0" smtClean="0"/>
              <a:t> </a:t>
            </a:r>
          </a:p>
          <a:p>
            <a:pPr lvl="1"/>
            <a:r>
              <a:rPr lang="en-US" sz="2100" dirty="0"/>
              <a:t>96% of caregivers felt the care recipient benefitted from caregiver services</a:t>
            </a:r>
          </a:p>
          <a:p>
            <a:pPr lvl="1"/>
            <a:r>
              <a:rPr lang="en-US" sz="2100" dirty="0"/>
              <a:t>89% of caregivers felt they were better caregivers</a:t>
            </a:r>
          </a:p>
          <a:p>
            <a:pPr lvl="1"/>
            <a:r>
              <a:rPr lang="en-US" sz="2100" dirty="0"/>
              <a:t>83% of caregivers said it became easier to provide care as a result of services received</a:t>
            </a:r>
          </a:p>
          <a:p>
            <a:pPr lvl="1"/>
            <a:r>
              <a:rPr lang="en-US" sz="2100" dirty="0"/>
              <a:t>78% reported being able to care for longer</a:t>
            </a:r>
          </a:p>
          <a:p>
            <a:pPr lvl="1"/>
            <a:r>
              <a:rPr lang="en-US" sz="2100" dirty="0"/>
              <a:t>73% felt less stress as a result of services</a:t>
            </a:r>
          </a:p>
          <a:p>
            <a:pPr lvl="1"/>
            <a:r>
              <a:rPr lang="en-US" sz="2100" dirty="0"/>
              <a:t>66% of caregivers believe the care recipient would be in a nursing home were it not for the supports they receive from the NFCSP</a:t>
            </a:r>
          </a:p>
          <a:p>
            <a:pPr marL="457200" lvl="1" indent="0" algn="ctr">
              <a:buNone/>
            </a:pPr>
            <a:endParaRPr lang="en-US" sz="1900" i="1" dirty="0" smtClean="0"/>
          </a:p>
          <a:p>
            <a:pPr marL="457200" lvl="1" indent="0" algn="ctr">
              <a:buNone/>
            </a:pPr>
            <a:r>
              <a:rPr lang="en-US" sz="1900" i="1" dirty="0" smtClean="0"/>
              <a:t>Source:  </a:t>
            </a:r>
            <a:r>
              <a:rPr lang="en-US" sz="1900" i="1" dirty="0"/>
              <a:t>2013 State Program Report (SPR) administrative data</a:t>
            </a:r>
          </a:p>
          <a:p>
            <a:pPr lvl="1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89999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346075"/>
            <a:ext cx="87630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529B"/>
                </a:solidFill>
              </a:rPr>
              <a:t>Other ACL Programs</a:t>
            </a:r>
            <a:endParaRPr lang="en-US" sz="4000" dirty="0">
              <a:solidFill>
                <a:srgbClr val="00529B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6"/>
          <p:cNvSpPr txBox="1">
            <a:spLocks/>
          </p:cNvSpPr>
          <p:nvPr/>
        </p:nvSpPr>
        <p:spPr>
          <a:xfrm>
            <a:off x="609600" y="1323228"/>
            <a:ext cx="8229600" cy="47545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Alzheimer’s Disease Supportive Services (ADSSP)</a:t>
            </a:r>
          </a:p>
          <a:p>
            <a:pPr lvl="1"/>
            <a:r>
              <a:rPr lang="en-US" sz="2000" dirty="0"/>
              <a:t>Two focus areas:  Dementia capability and translation of </a:t>
            </a:r>
            <a:r>
              <a:rPr lang="en-US" sz="2000" dirty="0" smtClean="0"/>
              <a:t>evidence-based approaches (turning research into practice)</a:t>
            </a:r>
            <a:endParaRPr lang="en-US" sz="2000" dirty="0"/>
          </a:p>
          <a:p>
            <a:pPr lvl="1"/>
            <a:r>
              <a:rPr lang="en-US" sz="2000" dirty="0" smtClean="0"/>
              <a:t>17 state and communities currently have grants</a:t>
            </a:r>
          </a:p>
          <a:p>
            <a:r>
              <a:rPr lang="en-US" sz="2000" b="1" dirty="0" smtClean="0"/>
              <a:t>Alzheimer’s Disease Initiative (ADI)</a:t>
            </a:r>
          </a:p>
          <a:p>
            <a:pPr lvl="1"/>
            <a:r>
              <a:rPr lang="en-US" sz="2000" dirty="0" smtClean="0"/>
              <a:t>Goal: Fill </a:t>
            </a:r>
            <a:r>
              <a:rPr lang="en-US" sz="2000" dirty="0"/>
              <a:t>gaps in </a:t>
            </a:r>
            <a:r>
              <a:rPr lang="en-US" sz="2000" dirty="0" smtClean="0"/>
              <a:t>long-term services and supports for </a:t>
            </a:r>
            <a:r>
              <a:rPr lang="en-US" sz="2000" dirty="0"/>
              <a:t>people with dementia and their caregivers</a:t>
            </a:r>
          </a:p>
          <a:p>
            <a:pPr lvl="1"/>
            <a:r>
              <a:rPr lang="en-US" sz="2000" dirty="0" smtClean="0"/>
              <a:t>21 grants to state and community-based organizations</a:t>
            </a:r>
          </a:p>
          <a:p>
            <a:r>
              <a:rPr lang="en-US" sz="2000" b="1" dirty="0" smtClean="0"/>
              <a:t>Lifespan Respite Care Program </a:t>
            </a:r>
          </a:p>
          <a:p>
            <a:pPr lvl="1"/>
            <a:r>
              <a:rPr lang="en-US" sz="2000" dirty="0" smtClean="0"/>
              <a:t>Initial grants to 33 states and DC to build comprehensive systems of respite across the age and disability spectrum</a:t>
            </a:r>
          </a:p>
          <a:p>
            <a:pPr lvl="1"/>
            <a:r>
              <a:rPr lang="en-US" sz="2000" dirty="0" smtClean="0"/>
              <a:t>Addresses barriers to respite services, including lack of access, limited funding, lack of trained providers, poor coordination of available programs and resources, and quality</a:t>
            </a:r>
            <a:endParaRPr lang="en-US" sz="2000" dirty="0"/>
          </a:p>
          <a:p>
            <a:endParaRPr lang="en-US" sz="1700" b="1" dirty="0" smtClean="0"/>
          </a:p>
        </p:txBody>
      </p:sp>
    </p:spTree>
    <p:extLst>
      <p:ext uri="{BB962C8B-B14F-4D97-AF65-F5344CB8AC3E}">
        <p14:creationId xmlns:p14="http://schemas.microsoft.com/office/powerpoint/2010/main" val="174692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Who needs care?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1681877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By 2020, there will be more than 77 million people over the age of 60 in the United States. </a:t>
            </a:r>
            <a:endParaRPr lang="en-US" sz="2400" dirty="0" smtClean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smtClean="0"/>
              <a:t>As </a:t>
            </a:r>
            <a:r>
              <a:rPr lang="en-US" sz="2400" dirty="0"/>
              <a:t>many as two-thirds </a:t>
            </a:r>
            <a:r>
              <a:rPr lang="en-US" sz="2400" dirty="0" smtClean="0"/>
              <a:t>of </a:t>
            </a:r>
            <a:r>
              <a:rPr lang="en-US" sz="2400" dirty="0"/>
              <a:t>them eventually will need help with dressing, showering, or similar activities.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Nearly </a:t>
            </a:r>
            <a:r>
              <a:rPr lang="en-US" sz="2400" dirty="0"/>
              <a:t>57 million people with disabilities live in non-institutional </a:t>
            </a:r>
            <a:r>
              <a:rPr lang="en-US" sz="2400" dirty="0" smtClean="0"/>
              <a:t>settings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 smtClean="0"/>
              <a:t>About </a:t>
            </a:r>
            <a:r>
              <a:rPr lang="en-US" sz="2400" dirty="0"/>
              <a:t>20 percent of them need help with daily living tasks. </a:t>
            </a:r>
          </a:p>
        </p:txBody>
      </p:sp>
    </p:spTree>
    <p:extLst>
      <p:ext uri="{BB962C8B-B14F-4D97-AF65-F5344CB8AC3E}">
        <p14:creationId xmlns:p14="http://schemas.microsoft.com/office/powerpoint/2010/main" val="3885962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Who are the caregivers?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1681877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According to the “</a:t>
            </a:r>
            <a:r>
              <a:rPr lang="en-US" sz="2400" dirty="0">
                <a:hlinkClick r:id="rId3"/>
              </a:rPr>
              <a:t>2015 Caregiving in the U.S</a:t>
            </a:r>
            <a:r>
              <a:rPr lang="en-US" sz="2400" dirty="0"/>
              <a:t>.” study (National Alliance for Caregiving/AARP, 2015):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Approximately 43.5 million adults provided care to an adult or child in the previous 12 months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60% of caregivers are female and have been providing care for an average of 4 years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Caregivers over age 75 are typically the sole source of support for their loved </a:t>
            </a:r>
            <a:r>
              <a:rPr lang="en-US" sz="2400" dirty="0" smtClean="0"/>
              <a:t>one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938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Increasingly complex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4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1681877"/>
            <a:ext cx="8229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 </a:t>
            </a:r>
            <a:r>
              <a:rPr lang="en-US" sz="2400" dirty="0"/>
              <a:t>2010, an AARP and United Hospital Fund </a:t>
            </a:r>
            <a:r>
              <a:rPr lang="en-US" sz="2400" dirty="0">
                <a:hlinkClick r:id="rId3"/>
              </a:rPr>
              <a:t>study</a:t>
            </a:r>
            <a:r>
              <a:rPr lang="en-US" sz="2400" dirty="0"/>
              <a:t> estimated that nearly half (46%) of family caregivers perform complex medical/nursing tasks</a:t>
            </a:r>
            <a:r>
              <a:rPr lang="en-US" sz="2400" dirty="0" smtClean="0"/>
              <a:t>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/>
              <a:t>78</a:t>
            </a:r>
            <a:r>
              <a:rPr lang="en-US" sz="2000" dirty="0"/>
              <a:t>% of these caregivers were managing medications, including IV fluids and </a:t>
            </a:r>
            <a:r>
              <a:rPr lang="en-US" sz="2000" dirty="0" smtClean="0"/>
              <a:t>medications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2013 survey of people </a:t>
            </a:r>
            <a:r>
              <a:rPr lang="en-US" sz="2400" dirty="0" smtClean="0"/>
              <a:t>participating in ACL’s National Family Caregiver Support Program found that: 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/>
              <a:t>74</a:t>
            </a:r>
            <a:r>
              <a:rPr lang="en-US" sz="2000" dirty="0"/>
              <a:t>% provide bathing/personal care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88% perform medical tasks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91% manage finances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92% perform care management </a:t>
            </a:r>
            <a:r>
              <a:rPr lang="en-US" sz="2000" dirty="0" smtClean="0"/>
              <a:t>tasks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dirty="0" smtClean="0"/>
              <a:t>Occurrence </a:t>
            </a:r>
            <a:r>
              <a:rPr lang="en-US" dirty="0"/>
              <a:t>of each of these tasks </a:t>
            </a:r>
            <a:r>
              <a:rPr lang="en-US" dirty="0" smtClean="0"/>
              <a:t>is up 1-3 </a:t>
            </a:r>
            <a:r>
              <a:rPr lang="en-US" dirty="0"/>
              <a:t>percentage points in the last year </a:t>
            </a:r>
            <a:endParaRPr lang="en-US" dirty="0" smtClean="0"/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sz="1600" i="1" dirty="0" smtClean="0"/>
              <a:t>Note: NFCSP caregivers tend </a:t>
            </a:r>
            <a:r>
              <a:rPr lang="en-US" sz="1600" i="1" dirty="0"/>
              <a:t>to be older (72% age 60+), spouses (47%), and provide most of the care (86%)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282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 </a:t>
            </a:r>
            <a:br>
              <a:rPr lang="en-US" dirty="0" smtClean="0"/>
            </a:br>
            <a:r>
              <a:rPr lang="en-US" dirty="0" smtClean="0"/>
              <a:t>Economics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1681877"/>
            <a:ext cx="82296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unpaid value of family caregiving in 2013 was estimated to be approximately $470 </a:t>
            </a:r>
            <a:r>
              <a:rPr lang="en-US" sz="2400" dirty="0" smtClean="0"/>
              <a:t>billion, up </a:t>
            </a:r>
            <a:r>
              <a:rPr lang="en-US" sz="2400" dirty="0"/>
              <a:t>from $450 billion in </a:t>
            </a:r>
            <a:r>
              <a:rPr lang="en-US" sz="2400" dirty="0" smtClean="0"/>
              <a:t>2009. </a:t>
            </a:r>
            <a:r>
              <a:rPr lang="en-US" i="1" dirty="0" smtClean="0"/>
              <a:t>(Source: AARP’s </a:t>
            </a:r>
            <a:r>
              <a:rPr lang="en-US" i="1" dirty="0"/>
              <a:t>2015 update to “</a:t>
            </a:r>
            <a:r>
              <a:rPr lang="en-US" i="1" dirty="0">
                <a:hlinkClick r:id="rId3"/>
              </a:rPr>
              <a:t>Valuing the </a:t>
            </a:r>
            <a:r>
              <a:rPr lang="en-US" i="1" dirty="0" smtClean="0">
                <a:hlinkClick r:id="rId3"/>
              </a:rPr>
              <a:t>Invaluable</a:t>
            </a:r>
            <a:r>
              <a:rPr lang="en-US" i="1" dirty="0" smtClean="0"/>
              <a:t>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Six in ten caregivers report having to make adjustments to their work schedule to accommodate </a:t>
            </a:r>
            <a:r>
              <a:rPr lang="en-US" sz="2400" dirty="0" smtClean="0"/>
              <a:t>caregiving. </a:t>
            </a:r>
            <a:r>
              <a:rPr lang="en-US" i="1" dirty="0" smtClean="0"/>
              <a:t>(Source: </a:t>
            </a:r>
            <a:r>
              <a:rPr lang="en-US" i="1" dirty="0" smtClean="0">
                <a:hlinkClick r:id="rId4"/>
              </a:rPr>
              <a:t>Caregiving </a:t>
            </a:r>
            <a:r>
              <a:rPr lang="en-US" i="1" dirty="0">
                <a:hlinkClick r:id="rId4"/>
              </a:rPr>
              <a:t>in the U.S</a:t>
            </a:r>
            <a:r>
              <a:rPr lang="en-US" i="1" dirty="0" smtClean="0"/>
              <a:t>., National </a:t>
            </a:r>
            <a:r>
              <a:rPr lang="en-US" i="1" dirty="0"/>
              <a:t>Alliance for Caregiving/AARP, 2015</a:t>
            </a:r>
            <a:r>
              <a:rPr lang="en-US" i="1" dirty="0" smtClean="0"/>
              <a:t>)</a:t>
            </a:r>
            <a:endParaRPr lang="en-US" i="1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1184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 </a:t>
            </a:r>
            <a:br>
              <a:rPr lang="en-US" dirty="0" smtClean="0"/>
            </a:br>
            <a:r>
              <a:rPr lang="en-US" dirty="0" smtClean="0"/>
              <a:t>Economics of the alternatives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89075"/>
            <a:ext cx="8229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200" y="1681877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When families become overwhelmed by the challenges of caregiving, institutional settings often become the only option.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smtClean="0"/>
              <a:t>The </a:t>
            </a:r>
            <a:r>
              <a:rPr lang="en-US" sz="2400" dirty="0"/>
              <a:t>average cost of a shared room in a nursing home is almost </a:t>
            </a:r>
            <a:r>
              <a:rPr lang="en-US" sz="2400" b="1" dirty="0"/>
              <a:t>$75 thousand</a:t>
            </a:r>
            <a:r>
              <a:rPr lang="en-US" sz="2400" dirty="0"/>
              <a:t> per </a:t>
            </a:r>
            <a:r>
              <a:rPr lang="en-US" sz="2400" dirty="0" smtClean="0"/>
              <a:t>year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smtClean="0"/>
              <a:t>Residential </a:t>
            </a:r>
            <a:r>
              <a:rPr lang="en-US" sz="2400" dirty="0"/>
              <a:t>facilities for people with disabilities can cost three times that. </a:t>
            </a:r>
            <a:endParaRPr lang="en-US" sz="2400" dirty="0" smtClean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smtClean="0"/>
              <a:t>When </a:t>
            </a:r>
            <a:r>
              <a:rPr lang="en-US" sz="2400" dirty="0"/>
              <a:t>people cannot afford these costs, Medicaid is the primary payer.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860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Biggest challenges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681877"/>
            <a:ext cx="8229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Participants in ACL’s National </a:t>
            </a:r>
            <a:r>
              <a:rPr lang="en-US" sz="2400" dirty="0"/>
              <a:t>Family Caregiver Support </a:t>
            </a:r>
            <a:r>
              <a:rPr lang="en-US" sz="2400" dirty="0" smtClean="0"/>
              <a:t>Program report that their biggest challenges are: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Stress </a:t>
            </a:r>
            <a:r>
              <a:rPr lang="en-US" sz="2000" dirty="0"/>
              <a:t>(26</a:t>
            </a:r>
            <a:r>
              <a:rPr lang="en-US" sz="2000" dirty="0" smtClean="0"/>
              <a:t>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</a:t>
            </a:r>
            <a:r>
              <a:rPr lang="en-US" sz="2000" dirty="0" smtClean="0"/>
              <a:t>ot </a:t>
            </a:r>
            <a:r>
              <a:rPr lang="en-US" sz="2000" dirty="0"/>
              <a:t>enough self-time (16</a:t>
            </a:r>
            <a:r>
              <a:rPr lang="en-US" sz="2000" dirty="0" smtClean="0"/>
              <a:t>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</a:t>
            </a:r>
            <a:r>
              <a:rPr lang="en-US" sz="2000" dirty="0" smtClean="0"/>
              <a:t>inancial </a:t>
            </a:r>
            <a:r>
              <a:rPr lang="en-US" sz="2000" dirty="0"/>
              <a:t>burden (11%) 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About 1/3 provide </a:t>
            </a:r>
            <a:r>
              <a:rPr lang="en-US" sz="2000" dirty="0"/>
              <a:t>40+ hours of care per week</a:t>
            </a:r>
          </a:p>
        </p:txBody>
      </p:sp>
    </p:spTree>
    <p:extLst>
      <p:ext uri="{BB962C8B-B14F-4D97-AF65-F5344CB8AC3E}">
        <p14:creationId xmlns:p14="http://schemas.microsoft.com/office/powerpoint/2010/main" val="1656336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Varied and Complex Needs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681877"/>
            <a:ext cx="82296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According to participants in ACL’s National </a:t>
            </a:r>
            <a:r>
              <a:rPr lang="en-US" sz="2400" dirty="0"/>
              <a:t>Family Caregiver Support </a:t>
            </a:r>
            <a:r>
              <a:rPr lang="en-US" sz="2400" dirty="0" smtClean="0"/>
              <a:t>Program: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41% need info on care recipient condition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77% need legal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39% need info on drug interactions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73% need assistance accessing public programs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50% need information on how to select appropriate care facilities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4191000"/>
            <a:ext cx="8458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NFCSP learned </a:t>
            </a:r>
            <a:r>
              <a:rPr lang="en-US" sz="2400" dirty="0"/>
              <a:t>about the program from</a:t>
            </a:r>
            <a:r>
              <a:rPr lang="en-US" b="1" dirty="0" smtClean="0"/>
              <a:t>: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Friends – 17%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Social workers – 15%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Community-based organization – 14%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State/local office on aging – 15%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Media – 6%</a:t>
            </a:r>
          </a:p>
        </p:txBody>
      </p:sp>
    </p:spTree>
    <p:extLst>
      <p:ext uri="{BB962C8B-B14F-4D97-AF65-F5344CB8AC3E}">
        <p14:creationId xmlns:p14="http://schemas.microsoft.com/office/powerpoint/2010/main" val="2064927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Family Caregiving:</a:t>
            </a:r>
            <a:br>
              <a:rPr lang="en-US" dirty="0" smtClean="0"/>
            </a:br>
            <a:r>
              <a:rPr lang="en-US" dirty="0" smtClean="0"/>
              <a:t>Where can people find help?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762000" y="1828800"/>
            <a:ext cx="7848600" cy="39163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t">
              <a:buFont typeface="Arial" pitchFamily="34" charset="0"/>
              <a:buNone/>
            </a:pPr>
            <a:r>
              <a:rPr lang="en-US" sz="2400" b="1" dirty="0" smtClean="0"/>
              <a:t>Eldercare Locator</a:t>
            </a:r>
            <a:r>
              <a:rPr lang="en-US" sz="2400" dirty="0" smtClean="0"/>
              <a:t> </a:t>
            </a:r>
          </a:p>
          <a:p>
            <a:pPr fontAlgn="t">
              <a:spcBef>
                <a:spcPts val="0"/>
              </a:spcBef>
            </a:pPr>
            <a:r>
              <a:rPr lang="en-US" sz="2000" dirty="0" smtClean="0"/>
              <a:t>Provided by </a:t>
            </a:r>
            <a:r>
              <a:rPr lang="en-US" sz="2000" dirty="0"/>
              <a:t>ACL’s Administration on </a:t>
            </a:r>
            <a:r>
              <a:rPr lang="en-US" sz="2000" dirty="0" smtClean="0"/>
              <a:t>Aging</a:t>
            </a:r>
          </a:p>
          <a:p>
            <a:pPr fontAlgn="t">
              <a:spcBef>
                <a:spcPts val="0"/>
              </a:spcBef>
            </a:pPr>
            <a:r>
              <a:rPr lang="en-US" sz="2000" dirty="0" smtClean="0"/>
              <a:t>Connects people to local services and information</a:t>
            </a:r>
          </a:p>
          <a:p>
            <a:pPr marL="0" indent="0" fontAlgn="t">
              <a:spcBef>
                <a:spcPts val="0"/>
              </a:spcBef>
              <a:buFont typeface="Arial" pitchFamily="34" charset="0"/>
              <a:buNone/>
            </a:pPr>
            <a:r>
              <a:rPr lang="en-US" sz="2000" dirty="0" smtClean="0">
                <a:hlinkClick r:id="rId2"/>
              </a:rPr>
              <a:t>Visit:  www.eldercare.gov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Call:  1-800-677-1116</a:t>
            </a:r>
          </a:p>
          <a:p>
            <a:pPr marL="0" indent="0" fontAlgn="t">
              <a:buNone/>
            </a:pPr>
            <a:endParaRPr lang="en-US" sz="2000" dirty="0" smtClean="0"/>
          </a:p>
          <a:p>
            <a:pPr marL="0" indent="0" fontAlgn="t">
              <a:buNone/>
            </a:pPr>
            <a:r>
              <a:rPr lang="en-US" sz="2400" b="1" dirty="0" smtClean="0"/>
              <a:t>ARCH National Respite Network and Resource Center</a:t>
            </a:r>
          </a:p>
          <a:p>
            <a:pPr fontAlgn="t"/>
            <a:r>
              <a:rPr lang="en-US" sz="2000" dirty="0" smtClean="0"/>
              <a:t>Nationwide </a:t>
            </a:r>
            <a:r>
              <a:rPr lang="en-US" sz="2000" dirty="0"/>
              <a:t>respite </a:t>
            </a:r>
            <a:r>
              <a:rPr lang="en-US" sz="2000" dirty="0" smtClean="0"/>
              <a:t>services</a:t>
            </a:r>
          </a:p>
          <a:p>
            <a:pPr marL="0" indent="0" fontAlgn="t">
              <a:buNone/>
            </a:pPr>
            <a:r>
              <a:rPr lang="en-US" sz="2000" dirty="0" smtClean="0"/>
              <a:t>Visit: </a:t>
            </a:r>
            <a:r>
              <a:rPr lang="en-US" sz="2000" dirty="0" smtClean="0">
                <a:hlinkClick r:id="rId3"/>
              </a:rPr>
              <a:t>archrespite.org/</a:t>
            </a:r>
            <a:r>
              <a:rPr lang="en-US" sz="2000" dirty="0" err="1" smtClean="0">
                <a:hlinkClick r:id="rId3"/>
              </a:rPr>
              <a:t>respitelocator</a:t>
            </a:r>
            <a:r>
              <a:rPr lang="en-US" sz="2000" dirty="0" smtClean="0">
                <a:hlinkClick r:id="rId4"/>
              </a:rPr>
              <a:t> </a:t>
            </a:r>
            <a:endParaRPr lang="en-US" sz="2000" dirty="0" smtClean="0"/>
          </a:p>
          <a:p>
            <a:pPr marL="0" indent="0">
              <a:buFont typeface="Arial" pitchFamily="34" charset="0"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15778922"/>
      </p:ext>
    </p:extLst>
  </p:cSld>
  <p:clrMapOvr>
    <a:masterClrMapping/>
  </p:clrMapOvr>
</p:sld>
</file>

<file path=ppt/theme/theme1.xml><?xml version="1.0" encoding="utf-8"?>
<a:theme xmlns:a="http://schemas.openxmlformats.org/drawingml/2006/main" name="120515KHNWebinar_EdwinWalker">
  <a:themeElements>
    <a:clrScheme name="ACL">
      <a:dk1>
        <a:sysClr val="windowText" lastClr="000000"/>
      </a:dk1>
      <a:lt1>
        <a:sysClr val="window" lastClr="FFFFFF"/>
      </a:lt1>
      <a:dk2>
        <a:srgbClr val="0A4F90"/>
      </a:dk2>
      <a:lt2>
        <a:srgbClr val="FAA21C"/>
      </a:lt2>
      <a:accent1>
        <a:srgbClr val="BF1E2E"/>
      </a:accent1>
      <a:accent2>
        <a:srgbClr val="E3F1FD"/>
      </a:accent2>
      <a:accent3>
        <a:srgbClr val="FAA21C"/>
      </a:accent3>
      <a:accent4>
        <a:srgbClr val="0A4F90"/>
      </a:accent4>
      <a:accent5>
        <a:srgbClr val="C0C0C0"/>
      </a:accent5>
      <a:accent6>
        <a:srgbClr val="777777"/>
      </a:accent6>
      <a:hlink>
        <a:srgbClr val="0033CC"/>
      </a:hlink>
      <a:folHlink>
        <a:srgbClr val="5F0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120515KHNWebinar_EdwinWalker</Template>
  <TotalTime>0</TotalTime>
  <Words>1162</Words>
  <Application>Microsoft Office PowerPoint</Application>
  <PresentationFormat>On-screen Show (4:3)</PresentationFormat>
  <Paragraphs>133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120515KHNWebinar_EdwinWalker</vt:lpstr>
      <vt:lpstr>PowerPoint Presentation</vt:lpstr>
      <vt:lpstr>Family Caregiving: Who needs care?</vt:lpstr>
      <vt:lpstr>Family Caregiving: Who are the caregivers?</vt:lpstr>
      <vt:lpstr>Family Caregiving: Increasingly complex</vt:lpstr>
      <vt:lpstr>Family Caregiving:  Economics</vt:lpstr>
      <vt:lpstr>Family Caregiving:  Economics of the alternatives</vt:lpstr>
      <vt:lpstr>Family Caregiving: Biggest challenges</vt:lpstr>
      <vt:lpstr>Family Caregiving: Varied and Complex Needs</vt:lpstr>
      <vt:lpstr>Family Caregiving: Where can people find help?</vt:lpstr>
      <vt:lpstr>Additional Information:  Contacts for Reporters</vt:lpstr>
      <vt:lpstr>ACL can help you with… </vt:lpstr>
      <vt:lpstr>How to reach us:</vt:lpstr>
      <vt:lpstr>Additional Information: ACL Programs</vt:lpstr>
      <vt:lpstr>About ACL’s National Family Caregiver Support Program</vt:lpstr>
      <vt:lpstr>National Family Caregiver  Support Program - 2013</vt:lpstr>
      <vt:lpstr>Other ACL Programs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Hayden</dc:creator>
  <cp:lastModifiedBy>Kathleen Hayden</cp:lastModifiedBy>
  <cp:revision>1</cp:revision>
  <cp:lastPrinted>2015-11-30T21:19:22Z</cp:lastPrinted>
  <dcterms:created xsi:type="dcterms:W3CDTF">2015-12-04T19:25:06Z</dcterms:created>
  <dcterms:modified xsi:type="dcterms:W3CDTF">2015-12-04T19:25:25Z</dcterms:modified>
</cp:coreProperties>
</file>